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al Unicode Bold" charset="1" panose="020B0704020202020204"/>
      <p:regular r:id="rId20"/>
    </p:embeddedFont>
    <p:embeddedFont>
      <p:font typeface="Arial Unicode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www.kaggle.com/datasets/kartik2112/fraud-detection%20License(s):%20CC0-1.0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9813429" cy="685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Machine Learning for Fraud Detection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44158" y="3529565"/>
            <a:ext cx="5720912" cy="275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54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Using Random Forests to Identify Fraudulent Transactions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12319" y="7953552"/>
            <a:ext cx="5152466" cy="48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Presented by Terry Brown, Elijah Mercier and Ivanna Price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295400"/>
            <a:ext cx="8032155" cy="205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Selection and Training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9878" y="3581963"/>
            <a:ext cx="9170552" cy="26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n_estimators=50: Specifies that the model will create 50 decision trees.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random_state=42: Ensures reproducibility.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rf_classifier.fit(X_train, y_train): Trains the model using the training dataset.</a:t>
            </a:r>
          </a:p>
          <a:p>
            <a:pPr algn="l">
              <a:lnSpc>
                <a:spcPts val="354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5577" y="1028700"/>
            <a:ext cx="8349246" cy="8088332"/>
          </a:xfrm>
          <a:custGeom>
            <a:avLst/>
            <a:gdLst/>
            <a:ahLst/>
            <a:cxnLst/>
            <a:rect r="r" b="b" t="t" l="l"/>
            <a:pathLst>
              <a:path h="8088332" w="8349246">
                <a:moveTo>
                  <a:pt x="0" y="0"/>
                </a:moveTo>
                <a:lnTo>
                  <a:pt x="8349246" y="0"/>
                </a:lnTo>
                <a:lnTo>
                  <a:pt x="8349246" y="8088332"/>
                </a:lnTo>
                <a:lnTo>
                  <a:pt x="0" y="8088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75" y="1671949"/>
            <a:ext cx="8873804" cy="7453995"/>
          </a:xfrm>
          <a:custGeom>
            <a:avLst/>
            <a:gdLst/>
            <a:ahLst/>
            <a:cxnLst/>
            <a:rect r="r" b="b" t="t" l="l"/>
            <a:pathLst>
              <a:path h="7453995" w="8873804">
                <a:moveTo>
                  <a:pt x="0" y="0"/>
                </a:moveTo>
                <a:lnTo>
                  <a:pt x="8873803" y="0"/>
                </a:lnTo>
                <a:lnTo>
                  <a:pt x="8873803" y="7453995"/>
                </a:lnTo>
                <a:lnTo>
                  <a:pt x="0" y="745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" t="0" r="-2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5400"/>
            <a:ext cx="8032155" cy="205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Feature Importance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1607" y="3581963"/>
            <a:ext cx="6480162" cy="418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016" indent="-235008" lvl="1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Transaction amount (amt): Most important feature in detecting fraud. Higher transaction amounts could be indicative of fraud</a:t>
            </a:r>
          </a:p>
          <a:p>
            <a:pPr algn="l" marL="470016" indent="-235008" lvl="1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Category (category_encoded): Second most important  feature. The type of merchant or transaction category (e.g., travel, entertainment, or personal care) can be significant in identifying fraudulent behavior</a:t>
            </a:r>
          </a:p>
          <a:p>
            <a:pPr algn="l" marL="470016" indent="-235008" lvl="1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Distance is relevant, but is not a strong predictor when compared to the features noted above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1333500"/>
            <a:ext cx="6992319" cy="335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9750" spc="-61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Challenges and 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5003295"/>
            <a:ext cx="8192902" cy="349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3454"/>
              </a:lnSpc>
              <a:buFont typeface="Arial"/>
              <a:buChar char="•"/>
            </a:pPr>
            <a:r>
              <a:rPr lang="en-US" b="true" sz="250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Challenges Faced:</a:t>
            </a:r>
          </a:p>
          <a:p>
            <a:pPr algn="l" marL="1080862" indent="-360287" lvl="2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Handling imbalanced data: Fraud cases were much fewer than non-fraud cases.</a:t>
            </a:r>
          </a:p>
          <a:p>
            <a:pPr algn="l" marL="1080862" indent="-360287" lvl="2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Dealing with categorical data and timestamps.</a:t>
            </a:r>
          </a:p>
          <a:p>
            <a:pPr algn="l" marL="540431" indent="-270216" lvl="1">
              <a:lnSpc>
                <a:spcPts val="3454"/>
              </a:lnSpc>
              <a:buFont typeface="Arial"/>
              <a:buChar char="•"/>
            </a:pPr>
            <a:r>
              <a:rPr lang="en-US" b="true" sz="250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Solutions Implemented:</a:t>
            </a:r>
          </a:p>
          <a:p>
            <a:pPr algn="l" marL="1080862" indent="-360287" lvl="2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Used stratified sampling and handled imbalanced data with appropriate evaluation metrics.</a:t>
            </a:r>
          </a:p>
          <a:p>
            <a:pPr algn="l">
              <a:lnSpc>
                <a:spcPts val="345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4251478"/>
            <a:ext cx="8192902" cy="43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3454"/>
              </a:lnSpc>
              <a:buFont typeface="Arial"/>
              <a:buChar char="•"/>
            </a:pPr>
            <a:r>
              <a:rPr lang="en-US" b="true" sz="250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Key Takeaways:</a:t>
            </a:r>
          </a:p>
          <a:p>
            <a:pPr algn="l" marL="1080862" indent="-360287" lvl="2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Random Forest model effectively identified fraudulent transactions with high accuracy.</a:t>
            </a:r>
          </a:p>
          <a:p>
            <a:pPr algn="l" marL="1080862" indent="-360287" lvl="2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Feature importance analysis revealed that transaction amount (amt) and distance from location (miles) were critical indicators.</a:t>
            </a:r>
          </a:p>
          <a:p>
            <a:pPr algn="l" marL="540431" indent="-270216" lvl="1">
              <a:lnSpc>
                <a:spcPts val="3454"/>
              </a:lnSpc>
              <a:buFont typeface="Arial"/>
              <a:buChar char="•"/>
            </a:pPr>
            <a:r>
              <a:rPr lang="en-US" b="true" sz="250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Business Impact: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Our model can be deployed to detect fraudulent transactions in real-time, potentially saving financial institutions millions of dollars.</a:t>
            </a:r>
          </a:p>
          <a:p>
            <a:pPr algn="l">
              <a:lnSpc>
                <a:spcPts val="345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622558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85928" y="1868489"/>
            <a:ext cx="8116145" cy="29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63769" y="4574933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360" y="1674417"/>
            <a:ext cx="4906555" cy="179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702" spc="-48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About Our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360" y="4957589"/>
            <a:ext cx="7333825" cy="110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</a:p>
          <a:p>
            <a:pPr algn="l" marL="530112" indent="-265056" lvl="1">
              <a:lnSpc>
                <a:spcPts val="2995"/>
              </a:lnSpc>
              <a:buFont typeface="Arial"/>
              <a:buChar char="•"/>
            </a:pPr>
            <a:r>
              <a:rPr lang="en-US" b="true" sz="245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Industry</a:t>
            </a:r>
            <a:r>
              <a:rPr lang="en-US" sz="245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Finance</a:t>
            </a:r>
          </a:p>
          <a:p>
            <a:pPr algn="l" marL="530112" indent="-265056" lvl="1">
              <a:lnSpc>
                <a:spcPts val="2995"/>
              </a:lnSpc>
              <a:buFont typeface="Arial"/>
              <a:buChar char="•"/>
            </a:pPr>
            <a:r>
              <a:rPr lang="en-US" b="true" sz="245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Used:</a:t>
            </a:r>
            <a:r>
              <a:rPr lang="en-US" sz="245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Random Forest Classifier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9360" y="3726067"/>
            <a:ext cx="7333825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spc="-15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project focused on using machine learning to detect fraudulent transactions in financal datasets.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9360" y="7072410"/>
            <a:ext cx="7333825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spc="-15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 this presentation, we will demonstrate how we successfully built a model that achieved over </a:t>
            </a:r>
          </a:p>
          <a:p>
            <a:pPr algn="l">
              <a:lnSpc>
                <a:spcPts val="2599"/>
              </a:lnSpc>
            </a:pPr>
            <a:r>
              <a:rPr lang="en-US" b="true" sz="2499" spc="-157" u="sng">
                <a:solidFill>
                  <a:srgbClr val="C1FF72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95% accuracy</a:t>
            </a:r>
            <a:r>
              <a:rPr lang="en-US" sz="2499" spc="-15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in identifying fraudulent transactions.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62051" y="-1152061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5109404" y="1748507"/>
            <a:ext cx="8802671" cy="18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4"/>
              </a:lnSpc>
            </a:pPr>
            <a:r>
              <a:rPr lang="en-US" sz="6564" spc="-4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WHY FRAUD DETECTION MATTERS: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14347" y="3765793"/>
            <a:ext cx="8859307" cy="366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"/>
              </a:lnSpc>
            </a:pPr>
          </a:p>
          <a:p>
            <a:pPr algn="ctr">
              <a:lnSpc>
                <a:spcPts val="3979"/>
              </a:lnSpc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Billions of dollars are lost to fraud annually.</a:t>
            </a:r>
          </a:p>
          <a:p>
            <a:pPr algn="ctr">
              <a:lnSpc>
                <a:spcPts val="3979"/>
              </a:lnSpc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Detecting fraudulent transactions in real-time can save money and improve consumer trust.</a:t>
            </a:r>
          </a:p>
          <a:p>
            <a:pPr algn="l">
              <a:lnSpc>
                <a:spcPts val="3806"/>
              </a:lnSpc>
            </a:pPr>
          </a:p>
          <a:p>
            <a:pPr algn="ctr">
              <a:lnSpc>
                <a:spcPts val="4671"/>
              </a:lnSpc>
            </a:pPr>
            <a:r>
              <a:rPr lang="en-US" sz="270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</a:t>
            </a:r>
            <a:r>
              <a:rPr lang="en-US" sz="270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Goal: Develop a predictive model to identify fraudulent transactions using machine learning.</a:t>
            </a:r>
          </a:p>
          <a:p>
            <a:pPr algn="l">
              <a:lnSpc>
                <a:spcPts val="4325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877" y="1028700"/>
            <a:ext cx="8948388" cy="5134138"/>
          </a:xfrm>
          <a:custGeom>
            <a:avLst/>
            <a:gdLst/>
            <a:ahLst/>
            <a:cxnLst/>
            <a:rect r="r" b="b" t="t" l="l"/>
            <a:pathLst>
              <a:path h="5134138" w="8948388">
                <a:moveTo>
                  <a:pt x="0" y="0"/>
                </a:moveTo>
                <a:lnTo>
                  <a:pt x="8948388" y="0"/>
                </a:lnTo>
                <a:lnTo>
                  <a:pt x="8948388" y="5134138"/>
                </a:lnTo>
                <a:lnTo>
                  <a:pt x="0" y="51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54921"/>
            <a:ext cx="5617777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Collection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30518"/>
            <a:ext cx="9393401" cy="38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data was sourced from Kaggle’s "</a:t>
            </a:r>
            <a:r>
              <a:rPr lang="en-US" sz="2799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3" tooltip="https://www.kaggle.com/datasets/kartik2112/fraud-detection%20License(s):%20CC0-1.0"/>
              </a:rPr>
              <a:t>Fraud Detection" dataset.</a:t>
            </a:r>
          </a:p>
          <a:p>
            <a:pPr algn="l" marL="604519" indent="-302260" lvl="1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Our dataset included over 1 million records with 23 features.</a:t>
            </a:r>
          </a:p>
          <a:p>
            <a:pPr algn="l" marL="604519" indent="-302260" lvl="1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Highlight important features like amt, lat, long, transaction_year, transaction_month, etc.</a:t>
            </a:r>
          </a:p>
          <a:p>
            <a:pPr algn="l" marL="604519" indent="-302260" lvl="1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Target Variable: is_fraud (1 indicates fraud, 0 indicates non-fraud)</a:t>
            </a:r>
          </a:p>
          <a:p>
            <a:pPr algn="l">
              <a:lnSpc>
                <a:spcPts val="344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458081"/>
            <a:ext cx="7101553" cy="6160597"/>
          </a:xfrm>
          <a:custGeom>
            <a:avLst/>
            <a:gdLst/>
            <a:ahLst/>
            <a:cxnLst/>
            <a:rect r="r" b="b" t="t" l="l"/>
            <a:pathLst>
              <a:path h="6160597" w="7101553">
                <a:moveTo>
                  <a:pt x="0" y="0"/>
                </a:moveTo>
                <a:lnTo>
                  <a:pt x="7101553" y="0"/>
                </a:lnTo>
                <a:lnTo>
                  <a:pt x="7101553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5400"/>
            <a:ext cx="8032155" cy="107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Preparation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4801" y="3563626"/>
            <a:ext cx="9170552" cy="31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Effectively cleaned data in cases such as: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Removing unnecessary columns like street, cc_num, dob.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Converting trans_date_trans_time to separate year, month, day, hour features.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Encoding Categorical Variables: label encoding for gender, job, category.</a:t>
            </a:r>
          </a:p>
          <a:p>
            <a:pPr algn="l">
              <a:lnSpc>
                <a:spcPts val="354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620" y="1375189"/>
            <a:ext cx="7660937" cy="6032988"/>
          </a:xfrm>
          <a:custGeom>
            <a:avLst/>
            <a:gdLst/>
            <a:ahLst/>
            <a:cxnLst/>
            <a:rect r="r" b="b" t="t" l="l"/>
            <a:pathLst>
              <a:path h="6032988" w="7660937">
                <a:moveTo>
                  <a:pt x="0" y="0"/>
                </a:moveTo>
                <a:lnTo>
                  <a:pt x="7660937" y="0"/>
                </a:lnTo>
                <a:lnTo>
                  <a:pt x="7660937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5400"/>
            <a:ext cx="8032155" cy="205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Selection and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4801" y="3563626"/>
            <a:ext cx="9170552" cy="313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Chosen Model: Random Forest Classifier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Justification: The Random Forest model is robust, handles large datasets, and deals with feature importance well.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Training Process: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Split data into training (70%) and testing (30%) sets.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Used scikit-learn to train the model with 50 estimators.</a:t>
            </a:r>
          </a:p>
          <a:p>
            <a:pPr algn="l">
              <a:lnSpc>
                <a:spcPts val="354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7620" y="7490850"/>
            <a:ext cx="9170552" cy="17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train_test_split() splits the data into 70% training and 30% testing, using stratify=y to ensure the is_fraud ratio is maintained in both sets.</a:t>
            </a:r>
          </a:p>
          <a:p>
            <a:pPr algn="l">
              <a:lnSpc>
                <a:spcPts val="354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5103" y="1229657"/>
            <a:ext cx="6143954" cy="7827687"/>
          </a:xfrm>
          <a:custGeom>
            <a:avLst/>
            <a:gdLst/>
            <a:ahLst/>
            <a:cxnLst/>
            <a:rect r="r" b="b" t="t" l="l"/>
            <a:pathLst>
              <a:path h="7827687" w="6143954">
                <a:moveTo>
                  <a:pt x="0" y="0"/>
                </a:moveTo>
                <a:lnTo>
                  <a:pt x="6143954" y="0"/>
                </a:lnTo>
                <a:lnTo>
                  <a:pt x="6143954" y="7827686"/>
                </a:lnTo>
                <a:lnTo>
                  <a:pt x="0" y="782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5400"/>
            <a:ext cx="8032155" cy="205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Evaluation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9878" y="3581963"/>
            <a:ext cx="9170552" cy="582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Metrics Used: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Accuracy: 99%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Precision, Recall, F1-Score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Confusion Matrix: Expresses accuracy of model by comparing predicted values with actual values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Model correctly identified 552,306 non-fraudulent transactions with very few false positives. The model correctly detected 539 fraud cases, but missed 1,606, indicating room for improvement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Precision, Recall, Accuracy, Weighted Average</a:t>
            </a: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Score: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accuracy score of 0.99 indicates excellent model performance.</a:t>
            </a:r>
          </a:p>
          <a:p>
            <a:pPr algn="l">
              <a:lnSpc>
                <a:spcPts val="35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6502" y="-836582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74161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8" y="0"/>
                </a:lnTo>
                <a:lnTo>
                  <a:pt x="15477018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5250" y="1659923"/>
            <a:ext cx="7996810" cy="5037990"/>
          </a:xfrm>
          <a:custGeom>
            <a:avLst/>
            <a:gdLst/>
            <a:ahLst/>
            <a:cxnLst/>
            <a:rect r="r" b="b" t="t" l="l"/>
            <a:pathLst>
              <a:path h="5037990" w="7996810">
                <a:moveTo>
                  <a:pt x="0" y="0"/>
                </a:moveTo>
                <a:lnTo>
                  <a:pt x="7996809" y="0"/>
                </a:lnTo>
                <a:lnTo>
                  <a:pt x="7996809" y="5037990"/>
                </a:lnTo>
                <a:lnTo>
                  <a:pt x="0" y="503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869473"/>
            <a:ext cx="6213800" cy="156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6"/>
              </a:lnSpc>
            </a:pPr>
            <a:r>
              <a:rPr lang="en-US" sz="6757" spc="-4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Distance Distribution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9940" y="3362742"/>
            <a:ext cx="9170552" cy="49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Overview: Represents the distribution of distances between the cardholder’s address and the retailer’s location for fraudulent and non-fraudulent transactions.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Non-fraudulent transactions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Most occur over short distances, peaking around 0 - 100 miles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Fraudulent transactions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More spread out across a wider range of distances compared to non-fraudulent transactions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Noticeable “tail” of fraudulent transactions at larger distances (500+) miles</a:t>
            </a:r>
          </a:p>
          <a:p>
            <a:pPr algn="l">
              <a:lnSpc>
                <a:spcPts val="354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39775"/>
            <a:ext cx="7219498" cy="8607449"/>
          </a:xfrm>
          <a:custGeom>
            <a:avLst/>
            <a:gdLst/>
            <a:ahLst/>
            <a:cxnLst/>
            <a:rect r="r" b="b" t="t" l="l"/>
            <a:pathLst>
              <a:path h="8607449" w="7219498">
                <a:moveTo>
                  <a:pt x="0" y="0"/>
                </a:moveTo>
                <a:lnTo>
                  <a:pt x="7219498" y="0"/>
                </a:lnTo>
                <a:lnTo>
                  <a:pt x="7219498" y="8607450"/>
                </a:lnTo>
                <a:lnTo>
                  <a:pt x="0" y="860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5400"/>
            <a:ext cx="8032155" cy="205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spc="-55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Exploration and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4801" y="3563626"/>
            <a:ext cx="9170552" cy="445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Exploratory Data Analysis (EDA):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Visualized distributions of transaction amounts (amt) and distances to locations (miles).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Analyzed correlations between features and the target variable.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Key Insights:</a:t>
            </a:r>
          </a:p>
          <a:p>
            <a:pPr algn="l" marL="994504" indent="-331501" lvl="2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Most fraudulent transactions occurred less than 500 miles away.</a:t>
            </a:r>
          </a:p>
          <a:p>
            <a:pPr algn="l" marL="497252" indent="-248626" lvl="1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Certain categories (e.g., amount) had higher impact on probability of fraud rate.</a:t>
            </a:r>
          </a:p>
          <a:p>
            <a:pPr algn="l">
              <a:lnSpc>
                <a:spcPts val="354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DAGR6E7M1Js</dc:identifier>
  <dcterms:modified xsi:type="dcterms:W3CDTF">2011-08-01T06:04:30Z</dcterms:modified>
  <cp:revision>1</cp:revision>
  <dc:title>Fraud Detection</dc:title>
</cp:coreProperties>
</file>